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6" r:id="rId4"/>
    <p:sldId id="27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4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8181953364194E-2"/>
          <c:y val="4.1791386242024733E-2"/>
          <c:w val="0.80043663246875474"/>
          <c:h val="0.8441576348579695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0.382013506929662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0.340187210550502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0.329033531516059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5378646495049044E-3"/>
                  <c:y val="-0.267688296826624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5378646495049044E-3"/>
                  <c:y val="-0.237015679481907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0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1">
                  <c:v>Дата начала</c:v>
                </c:pt>
                <c:pt idx="3">
                  <c:v>Дата 2</c:v>
                </c:pt>
                <c:pt idx="5">
                  <c:v>Дата 3</c:v>
                </c:pt>
                <c:pt idx="7">
                  <c:v>Дата 4</c:v>
                </c:pt>
                <c:pt idx="9">
                  <c:v>Дата окончания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1">
                  <c:v>19.3</c:v>
                </c:pt>
                <c:pt idx="3">
                  <c:v>17</c:v>
                </c:pt>
                <c:pt idx="5">
                  <c:v>15</c:v>
                </c:pt>
                <c:pt idx="7">
                  <c:v>12</c:v>
                </c:pt>
                <c:pt idx="9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1">
                  <c:v>Дата начала</c:v>
                </c:pt>
                <c:pt idx="3">
                  <c:v>Дата 2</c:v>
                </c:pt>
                <c:pt idx="5">
                  <c:v>Дата 3</c:v>
                </c:pt>
                <c:pt idx="7">
                  <c:v>Дата 4</c:v>
                </c:pt>
                <c:pt idx="9">
                  <c:v>Дата окончания</c:v>
                </c:pt>
              </c:strCache>
            </c:strRef>
          </c:cat>
          <c:val>
            <c:numRef>
              <c:f>Лист1!$C$3:$C$10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1">
                  <c:v>Дата начала</c:v>
                </c:pt>
                <c:pt idx="3">
                  <c:v>Дата 2</c:v>
                </c:pt>
                <c:pt idx="5">
                  <c:v>Дата 3</c:v>
                </c:pt>
                <c:pt idx="7">
                  <c:v>Дата 4</c:v>
                </c:pt>
                <c:pt idx="9">
                  <c:v>Дата окончания</c:v>
                </c:pt>
              </c:strCache>
            </c:strRef>
          </c:cat>
          <c:val>
            <c:numRef>
              <c:f>Лист1!$D$3:$D$16</c:f>
              <c:numCache>
                <c:formatCode>General</c:formatCode>
                <c:ptCount val="1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2"/>
        <c:overlap val="100"/>
        <c:axId val="134409600"/>
        <c:axId val="134411392"/>
      </c:barChart>
      <c:catAx>
        <c:axId val="1344096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134411392"/>
        <c:crosses val="autoZero"/>
        <c:auto val="1"/>
        <c:lblAlgn val="ctr"/>
        <c:lblOffset val="400"/>
        <c:noMultiLvlLbl val="0"/>
      </c:catAx>
      <c:valAx>
        <c:axId val="134411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0" i="0" baseline="0"/>
            </a:pPr>
            <a:endParaRPr lang="ru-RU"/>
          </a:p>
        </c:txPr>
        <c:crossAx val="134409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="0" i="1" baseline="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8181953364194E-2"/>
          <c:y val="4.1791386242024733E-2"/>
          <c:w val="0.80043663246875474"/>
          <c:h val="0.8441576348579695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0.423839803308822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0.331821951274670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0.287207235136899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5378646495049044E-3"/>
                  <c:y val="-0.237015679481907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5378646495049044E-3"/>
                  <c:y val="-0.17567044479247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1">
                  <c:v>Дата начала</c:v>
                </c:pt>
                <c:pt idx="3">
                  <c:v>Дата 2</c:v>
                </c:pt>
                <c:pt idx="5">
                  <c:v>Дата 3</c:v>
                </c:pt>
                <c:pt idx="7">
                  <c:v>Дата 4</c:v>
                </c:pt>
                <c:pt idx="9">
                  <c:v>Дата окончания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1">
                  <c:v>30</c:v>
                </c:pt>
                <c:pt idx="3">
                  <c:v>22</c:v>
                </c:pt>
                <c:pt idx="5">
                  <c:v>19</c:v>
                </c:pt>
                <c:pt idx="7">
                  <c:v>14</c:v>
                </c:pt>
                <c:pt idx="9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1">
                  <c:v>Дата начала</c:v>
                </c:pt>
                <c:pt idx="3">
                  <c:v>Дата 2</c:v>
                </c:pt>
                <c:pt idx="5">
                  <c:v>Дата 3</c:v>
                </c:pt>
                <c:pt idx="7">
                  <c:v>Дата 4</c:v>
                </c:pt>
                <c:pt idx="9">
                  <c:v>Дата окончания</c:v>
                </c:pt>
              </c:strCache>
            </c:strRef>
          </c:cat>
          <c:val>
            <c:numRef>
              <c:f>Лист1!$C$3:$C$10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1">
                  <c:v>Дата начала</c:v>
                </c:pt>
                <c:pt idx="3">
                  <c:v>Дата 2</c:v>
                </c:pt>
                <c:pt idx="5">
                  <c:v>Дата 3</c:v>
                </c:pt>
                <c:pt idx="7">
                  <c:v>Дата 4</c:v>
                </c:pt>
                <c:pt idx="9">
                  <c:v>Дата окончания</c:v>
                </c:pt>
              </c:strCache>
            </c:strRef>
          </c:cat>
          <c:val>
            <c:numRef>
              <c:f>Лист1!$D$3:$D$16</c:f>
              <c:numCache>
                <c:formatCode>General</c:formatCode>
                <c:ptCount val="1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2"/>
        <c:overlap val="100"/>
        <c:axId val="141745536"/>
        <c:axId val="134440064"/>
      </c:barChart>
      <c:catAx>
        <c:axId val="1417455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0" i="1" baseline="0"/>
            </a:pPr>
            <a:endParaRPr lang="ru-RU"/>
          </a:p>
        </c:txPr>
        <c:crossAx val="134440064"/>
        <c:crosses val="autoZero"/>
        <c:auto val="1"/>
        <c:lblAlgn val="ctr"/>
        <c:lblOffset val="400"/>
        <c:noMultiLvlLbl val="0"/>
      </c:catAx>
      <c:valAx>
        <c:axId val="134440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17455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B2C8B-BCC5-4BF4-920D-61472DEBE47D}" type="datetimeFigureOut">
              <a:rPr lang="ru-RU" smtClean="0"/>
              <a:pPr/>
              <a:t>01.07.2019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8390-8187-491B-B651-E517BB2B4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B2C8B-BCC5-4BF4-920D-61472DEBE47D}" type="datetimeFigureOut">
              <a:rPr lang="ru-RU" smtClean="0"/>
              <a:pPr/>
              <a:t>01.07.2019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8390-8187-491B-B651-E517BB2B4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B2C8B-BCC5-4BF4-920D-61472DEBE47D}" type="datetimeFigureOut">
              <a:rPr lang="ru-RU" smtClean="0"/>
              <a:pPr/>
              <a:t>01.07.2019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8390-8187-491B-B651-E517BB2B4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B2C8B-BCC5-4BF4-920D-61472DEBE47D}" type="datetimeFigureOut">
              <a:rPr lang="ru-RU" smtClean="0"/>
              <a:pPr/>
              <a:t>01.07.2019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8390-8187-491B-B651-E517BB2B4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B2C8B-BCC5-4BF4-920D-61472DEBE47D}" type="datetimeFigureOut">
              <a:rPr lang="ru-RU" smtClean="0"/>
              <a:pPr/>
              <a:t>01.07.2019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8390-8187-491B-B651-E517BB2B4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B2C8B-BCC5-4BF4-920D-61472DEBE47D}" type="datetimeFigureOut">
              <a:rPr lang="ru-RU" smtClean="0"/>
              <a:pPr/>
              <a:t>01.07.2019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8390-8187-491B-B651-E517BB2B4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B2C8B-BCC5-4BF4-920D-61472DEBE47D}" type="datetimeFigureOut">
              <a:rPr lang="ru-RU" smtClean="0"/>
              <a:pPr/>
              <a:t>01.07.2019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8390-8187-491B-B651-E517BB2B4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B2C8B-BCC5-4BF4-920D-61472DEBE47D}" type="datetimeFigureOut">
              <a:rPr lang="ru-RU" smtClean="0"/>
              <a:pPr/>
              <a:t>01.07.2019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8390-8187-491B-B651-E517BB2B4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B2C8B-BCC5-4BF4-920D-61472DEBE47D}" type="datetimeFigureOut">
              <a:rPr lang="ru-RU" smtClean="0"/>
              <a:pPr/>
              <a:t>01.07.2019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8390-8187-491B-B651-E517BB2B4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B2C8B-BCC5-4BF4-920D-61472DEBE47D}" type="datetimeFigureOut">
              <a:rPr lang="ru-RU" smtClean="0"/>
              <a:pPr/>
              <a:t>01.07.2019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8390-8187-491B-B651-E517BB2B4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B2C8B-BCC5-4BF4-920D-61472DEBE47D}" type="datetimeFigureOut">
              <a:rPr lang="ru-RU" smtClean="0"/>
              <a:pPr/>
              <a:t>01.07.2019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8390-8187-491B-B651-E517BB2B4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B2C8B-BCC5-4BF4-920D-61472DEBE47D}" type="datetimeFigureOut">
              <a:rPr lang="ru-RU" smtClean="0"/>
              <a:pPr/>
              <a:t>01.07.2019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C8390-8187-491B-B651-E517BB2B4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76064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Паспорт проекта «Сокращение времени ожидания и обслуживания в регистратуре </a:t>
            </a:r>
            <a:b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БУЗ УР «(</a:t>
            </a:r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наименование медицинской организации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095501"/>
              </p:ext>
            </p:extLst>
          </p:nvPr>
        </p:nvGraphicFramePr>
        <p:xfrm>
          <a:off x="142844" y="980728"/>
          <a:ext cx="8893652" cy="48967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6826"/>
                <a:gridCol w="4446826"/>
              </a:tblGrid>
              <a:tr h="146003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УТВЕРЖДАЮ: 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Главный врач БУЗ УР «(</a:t>
                      </a:r>
                      <a:r>
                        <a:rPr lang="ru-RU" sz="1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медицинской организации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)» 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_______________________(</a:t>
                      </a:r>
                      <a:r>
                        <a:rPr lang="ru-RU" sz="1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ФИО главного врача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0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(подпись)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Согласовано:</a:t>
                      </a:r>
                    </a:p>
                    <a:p>
                      <a:pPr algn="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РЦ ПМСП</a:t>
                      </a:r>
                    </a:p>
                    <a:p>
                      <a:pPr algn="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___________________________________</a:t>
                      </a:r>
                    </a:p>
                  </a:txBody>
                  <a:tcPr/>
                </a:tc>
              </a:tr>
              <a:tr h="1726205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Блок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1.  Вовлеченные лица и рамки проекта: </a:t>
                      </a:r>
                    </a:p>
                    <a:p>
                      <a:pPr marL="342900" indent="-342900" algn="just">
                        <a:buNone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Заказчик проекта: </a:t>
                      </a: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лавный врач БУЗ УР «</a:t>
                      </a:r>
                      <a:r>
                        <a:rPr lang="ru-RU" sz="1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(наименование медицинской организации)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(</a:t>
                      </a:r>
                      <a:r>
                        <a:rPr lang="ru-RU" sz="1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ФИО главного врача)</a:t>
                      </a:r>
                    </a:p>
                    <a:p>
                      <a:pPr marL="342900" indent="-342900" algn="just">
                        <a:buNone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Процесс: 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Сокращение времени ожидания и обслуживания в регистратуре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БУЗ УР </a:t>
                      </a:r>
                      <a:r>
                        <a:rPr lang="ru-RU" sz="10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«(наименование медицинской организации)»</a:t>
                      </a:r>
                      <a:endParaRPr lang="ru-RU" sz="10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None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Границы процесса: </a:t>
                      </a:r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None/>
                      </a:pP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Начало: вход пациента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холл поликлиники</a:t>
                      </a:r>
                    </a:p>
                    <a:p>
                      <a:pPr marL="342900" indent="-342900" algn="just">
                        <a:buNone/>
                      </a:pP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Окончание: получение талона на консультацию</a:t>
                      </a:r>
                      <a:endParaRPr lang="ru-RU" sz="1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None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Руководитель проекта: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Петров Семен Семенович</a:t>
                      </a:r>
                    </a:p>
                    <a:p>
                      <a:pPr marL="342900" indent="-342900" algn="just">
                        <a:buNone/>
                      </a:pPr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Команда проекта: 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Сидоров И.П., 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Синицына 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А.В.,  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Петухова 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Н.С.</a:t>
                      </a:r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Блок 2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Обоснование выбора</a:t>
                      </a: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algn="ctr"/>
                      <a:endParaRPr lang="ru-RU" sz="1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 algn="just">
                        <a:buAutoNum type="arabicPeriod"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Длительный 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процесс записи при обращении в регистратуру </a:t>
                      </a:r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 algn="just">
                        <a:buAutoNum type="arabicPeriod"/>
                      </a:pP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Длительный процесс 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оформления первичной карты </a:t>
                      </a:r>
                      <a:endParaRPr lang="ru-RU" sz="1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 algn="just">
                        <a:buAutoNum type="arabicPeriod"/>
                      </a:pP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Отсутствие 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удобной эргономики на рабочих местах 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регистраторов. Отсутствие 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навигации</a:t>
                      </a:r>
                    </a:p>
                    <a:p>
                      <a:pPr marL="342900" indent="-342900" algn="just">
                        <a:buNone/>
                      </a:pP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4. Низкая удовлетворенность пациентов (по данным анкетирования)</a:t>
                      </a:r>
                    </a:p>
                    <a:p>
                      <a:pPr marL="342900" indent="-342900" algn="just">
                        <a:buNone/>
                      </a:pPr>
                      <a:endParaRPr lang="ru-RU" sz="1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20280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Блок 3. Цель и плановый эффект:</a:t>
                      </a:r>
                    </a:p>
                    <a:p>
                      <a:pPr marL="342900" indent="-342900" algn="just">
                        <a:buNone/>
                      </a:pPr>
                      <a:endParaRPr lang="ru-RU" sz="1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None/>
                      </a:pPr>
                      <a:endParaRPr lang="ru-RU" sz="1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None/>
                      </a:pPr>
                      <a:endParaRPr lang="ru-RU" sz="1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None/>
                      </a:pPr>
                      <a:endParaRPr lang="ru-RU" sz="1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None/>
                      </a:pPr>
                      <a:endParaRPr lang="ru-RU" sz="1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None/>
                      </a:pPr>
                      <a:endParaRPr lang="ru-RU" sz="1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None/>
                      </a:pPr>
                      <a:endParaRPr lang="ru-RU" sz="1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None/>
                      </a:pPr>
                      <a:endParaRPr lang="ru-RU" sz="1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endParaRPr lang="ru-RU" sz="1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Эффекты: 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1. Разработка стандарта обслуживания пациентов регистратором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2. Разработка маршрутных карт</a:t>
                      </a:r>
                    </a:p>
                    <a:p>
                      <a:pPr marL="342900" indent="-342900" algn="l">
                        <a:buNone/>
                      </a:pPr>
                      <a:endParaRPr lang="ru-RU" sz="1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Блок 4.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Ключевые события проекта:</a:t>
                      </a:r>
                    </a:p>
                    <a:p>
                      <a:pPr algn="just"/>
                      <a:endParaRPr lang="ru-RU" sz="1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 algn="just">
                        <a:buAutoNum type="arabicPeriod"/>
                      </a:pP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Старт проекта  - 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15.05.2019</a:t>
                      </a:r>
                      <a:endParaRPr lang="ru-RU" sz="1000" b="0" i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 algn="just">
                        <a:buAutoNum type="arabicPeriod"/>
                      </a:pPr>
                      <a:endParaRPr lang="ru-RU" sz="10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 algn="just">
                        <a:buAutoNum type="arabicPeriod"/>
                      </a:pP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текущей ситуации – 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15.05.2019 – 22.06.2019</a:t>
                      </a:r>
                    </a:p>
                    <a:p>
                      <a:pPr marL="228600" indent="-228600" algn="just">
                        <a:buNone/>
                      </a:pP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разработка текущей карты 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процесса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15.05.2019 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15.06.2019 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</a:p>
                    <a:p>
                      <a:pPr marL="228600" indent="-228600" algn="just">
                        <a:buNone/>
                      </a:pP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поиск и выявление 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проблем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01.06.2019 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22.06.2019 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</a:p>
                    <a:p>
                      <a:pPr marL="228600" indent="-228600" algn="just">
                        <a:buNone/>
                      </a:pP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3. Разработка 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целевой карты 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процесса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30.06.2019 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15.07.2019 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</a:p>
                    <a:p>
                      <a:pPr marL="228600" indent="-228600" algn="just">
                        <a:buFontTx/>
                        <a:buNone/>
                      </a:pP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4. Разработка 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дорожной карты реализации 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проекта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15.07.2019 – 22.07.2019 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</a:p>
                    <a:p>
                      <a:pPr marL="228600" indent="-228600" algn="just">
                        <a:buFontTx/>
                        <a:buNone/>
                      </a:pP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5.  </a:t>
                      </a:r>
                      <a:r>
                        <a:rPr lang="en-US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Kick-off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(защита паспорта проекта) 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23.07.2019 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</a:p>
                    <a:p>
                      <a:pPr marL="228600" indent="-228600" algn="just">
                        <a:buNone/>
                      </a:pP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6. 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Внедрение улучшений – 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23.07.2019г. – 23.10.2019г.</a:t>
                      </a:r>
                      <a:endParaRPr lang="ru-RU" sz="1000" b="0" i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 algn="just">
                        <a:buNone/>
                      </a:pP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7. 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Мониторинг устойчивости – 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23.10.2019г. – 05.11.2019г.</a:t>
                      </a:r>
                      <a:endParaRPr lang="ru-RU" sz="1000" b="0" i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 algn="just">
                        <a:buNone/>
                      </a:pPr>
                      <a:endParaRPr lang="ru-RU" sz="1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Закрытие проекта </a:t>
                      </a: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– 06.11.2019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. – 21.11.2019г.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750825"/>
              </p:ext>
            </p:extLst>
          </p:nvPr>
        </p:nvGraphicFramePr>
        <p:xfrm>
          <a:off x="251520" y="3645024"/>
          <a:ext cx="4286280" cy="10715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4644"/>
                <a:gridCol w="785818"/>
                <a:gridCol w="785818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цели, </a:t>
                      </a:r>
                    </a:p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ед. измерения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Текущий показатель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Целевой показатель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8621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Время оформления карты при первичном обращении, мин.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19,3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00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Время ожидания пациентов в очереди, мин.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4053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Команда проекта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974127"/>
              </p:ext>
            </p:extLst>
          </p:nvPr>
        </p:nvGraphicFramePr>
        <p:xfrm>
          <a:off x="142844" y="581449"/>
          <a:ext cx="8858312" cy="53670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5752"/>
                <a:gridCol w="1285884"/>
                <a:gridCol w="1857388"/>
                <a:gridCol w="5429288"/>
              </a:tblGrid>
              <a:tr h="25609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Должность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Ответственный за этап участия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0279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Петров Семен Семенович</a:t>
                      </a:r>
                    </a:p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Руководитель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проекта, заместитель главного врача (заведующий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поликлиникой, врач – терапевт, старшая медицинская сестра и т.д.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Планирование мероприятий. Экспертная оценка этапов проекта. Координация процессов проекта. Контроль за ведением проекта. Организация мероприятий по а</a:t>
                      </a:r>
                      <a:r>
                        <a:rPr lang="ru-RU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нализу причин,  недостатков текущего состояния, разработке алгоритмов, </a:t>
                      </a:r>
                      <a:r>
                        <a:rPr lang="ru-RU" sz="11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СОПов</a:t>
                      </a:r>
                      <a:r>
                        <a:rPr lang="ru-RU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стандартов работы с пациентами. Анализ результатов проекта.</a:t>
                      </a:r>
                    </a:p>
                  </a:txBody>
                  <a:tcPr/>
                </a:tc>
              </a:tr>
              <a:tr h="843119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Сидоров И.П.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Заведующий поликлиникой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Проведение анализа текущей ситуации, причин. Картирование процесса. Организация хронометража. Разработка алгоритмов, </a:t>
                      </a:r>
                      <a:r>
                        <a:rPr lang="ru-RU" sz="11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СОПов</a:t>
                      </a:r>
                      <a:r>
                        <a:rPr lang="ru-RU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стандартов работы с пациентами. Анализ </a:t>
                      </a:r>
                      <a:r>
                        <a:rPr lang="ru-RU" sz="1100" b="0" baseline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результатов проекта.</a:t>
                      </a:r>
                      <a:endParaRPr lang="ru-RU" sz="11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02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Синицына А.В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Старшая медицинская сестра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текущей ситуации. Картирование процесса текущего, целевого. Проведение хронометража. Разработка алгоритмов, </a:t>
                      </a:r>
                      <a:r>
                        <a:rPr lang="ru-RU" sz="11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СОПов</a:t>
                      </a:r>
                      <a:r>
                        <a:rPr lang="ru-RU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стандартов работы с пациентами.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345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Петухова Н.С.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Старший регистратор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текущей ситуации. Картирование процесса текущего, целевого. Проведение хронометража. Разработка алгоритмов, </a:t>
                      </a:r>
                      <a:r>
                        <a:rPr lang="ru-RU" sz="11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СОПов</a:t>
                      </a:r>
                      <a:r>
                        <a:rPr lang="ru-RU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стандартов работы с пациентами. Организация рабочих мест по системе 5С. </a:t>
                      </a:r>
                      <a:r>
                        <a:rPr lang="ru-RU" sz="11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Фотофиксация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3219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11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Время оформления карты при первичном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обращении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1287001"/>
              </p:ext>
            </p:extLst>
          </p:nvPr>
        </p:nvGraphicFramePr>
        <p:xfrm>
          <a:off x="539552" y="1556792"/>
          <a:ext cx="8258204" cy="4554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76256" y="5733255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2019 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1071546"/>
            <a:ext cx="6887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Мин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Время ожидания пациентов в очереди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2832200"/>
              </p:ext>
            </p:extLst>
          </p:nvPr>
        </p:nvGraphicFramePr>
        <p:xfrm>
          <a:off x="467544" y="1533211"/>
          <a:ext cx="8258204" cy="4554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76256" y="5723438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2019 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1071546"/>
            <a:ext cx="6887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Мин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2171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873</TotalTime>
  <Words>511</Words>
  <Application>Microsoft Office PowerPoint</Application>
  <PresentationFormat>Экран (4:3)</PresentationFormat>
  <Paragraphs>98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Паспорт проекта «Сокращение времени ожидания и обслуживания в регистратуре  в БУЗ УР «(наименование медицинской организации)»</vt:lpstr>
      <vt:lpstr>Команда проекта</vt:lpstr>
      <vt:lpstr>Время оформления карты при первичном обращении</vt:lpstr>
      <vt:lpstr>Время ожидания пациентов в очереди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проекта «Оптимизация работы регистратуры и картохранилища» в БУЗ УР «ГКБ № 9 МЗ УР»</dc:title>
  <dc:creator>p-shutova-nu</dc:creator>
  <cp:lastModifiedBy>Светлана Г. Пантюхина</cp:lastModifiedBy>
  <cp:revision>183</cp:revision>
  <dcterms:created xsi:type="dcterms:W3CDTF">2018-05-01T13:03:23Z</dcterms:created>
  <dcterms:modified xsi:type="dcterms:W3CDTF">2019-07-01T07:12:32Z</dcterms:modified>
</cp:coreProperties>
</file>